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0" r:id="rId6"/>
    <p:sldId id="279" r:id="rId7"/>
    <p:sldId id="281" r:id="rId8"/>
    <p:sldId id="298" r:id="rId9"/>
    <p:sldId id="293" r:id="rId10"/>
    <p:sldId id="292" r:id="rId11"/>
    <p:sldId id="284" r:id="rId12"/>
    <p:sldId id="295" r:id="rId13"/>
    <p:sldId id="294" r:id="rId14"/>
    <p:sldId id="282" r:id="rId15"/>
    <p:sldId id="287" r:id="rId16"/>
    <p:sldId id="289" r:id="rId17"/>
    <p:sldId id="296" r:id="rId18"/>
    <p:sldId id="288" r:id="rId19"/>
    <p:sldId id="290" r:id="rId20"/>
    <p:sldId id="283" r:id="rId21"/>
    <p:sldId id="291" r:id="rId22"/>
    <p:sldId id="299" r:id="rId23"/>
    <p:sldId id="297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E032B-04D4-4BA7-82CC-9F57D00B5530}" v="60" dt="2024-03-05T14:12:4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91" d="100"/>
          <a:sy n="91" d="100"/>
        </p:scale>
        <p:origin x="102" y="25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A81B-0C9E-000E-4E98-505154CC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61130-328D-F6C0-18D0-0ADA45EC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28BB6-5974-3F1B-48F7-D2552E02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75F32-C491-1B0F-7701-63EBD9B98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2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Micro-frontends - </a:t>
            </a:r>
            <a:r>
              <a:rPr lang="en-US" dirty="0" err="1">
                <a:solidFill>
                  <a:schemeClr val="bg1"/>
                </a:solidFill>
              </a:rPr>
              <a:t>Devconf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tail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zalando.com/posts/2021/03/micro-frontends-part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ncepts/module-federatio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localhost:3005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grwijnands509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gierWijnands" TargetMode="External"/><Relationship Id="rId4" Type="http://schemas.openxmlformats.org/officeDocument/2006/relationships/hyperlink" Target="https://nl.linkedin.com/in/rogier-wijnands-6668a714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Micro-frontends: </a:t>
            </a:r>
            <a:r>
              <a:rPr lang="en-US" sz="7500" dirty="0" err="1"/>
              <a:t>klein</a:t>
            </a:r>
            <a:r>
              <a:rPr lang="en-US" sz="7500" dirty="0"/>
              <a:t> in </a:t>
            </a:r>
            <a:r>
              <a:rPr lang="en-US" sz="7500" dirty="0" err="1"/>
              <a:t>formaat</a:t>
            </a:r>
            <a:r>
              <a:rPr lang="en-US" sz="7500" dirty="0"/>
              <a:t>, </a:t>
            </a:r>
            <a:r>
              <a:rPr lang="en-US" sz="7500" dirty="0" err="1"/>
              <a:t>groot</a:t>
            </a:r>
            <a:r>
              <a:rPr lang="en-US" sz="7500" dirty="0"/>
              <a:t> in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cs typeface="+mn-cs"/>
              </a:rPr>
              <a:t>Rogier Wijnands</a:t>
            </a:r>
            <a:br>
              <a:rPr lang="en-US" sz="3600" dirty="0">
                <a:cs typeface="+mn-cs"/>
              </a:rPr>
            </a:br>
            <a:r>
              <a:rPr lang="en-US" sz="3600" dirty="0" err="1">
                <a:cs typeface="+mn-cs"/>
              </a:rPr>
              <a:t>devConf</a:t>
            </a:r>
            <a:r>
              <a:rPr lang="en-US" sz="3600" dirty="0">
                <a:cs typeface="+mn-cs"/>
              </a:rPr>
              <a:t> 2024 🎉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0FD1-1FFF-5D0A-13E5-5280C1E7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C85C6-C99F-5FFC-3A6A-BC37712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Complexiteit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beheren van meerdere front-end modules kan complex zijn, wat extra overhead met zich meebrengt bij ontwikkeling, testen en implementatie.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Communicatie-overhead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coördinatie tussen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vereist meer inspanning, wat kan leiden tot problemen bij het synchroniseren van state en gegevensuitwisseling.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Prestatie-impact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de architectuur kan leiden tot vertragingen in laadtijden en responsiviteit, vooral bij veel kleine modules met afhankelijkheden van netwerkverzoeken.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Inconsistente gebruikerservaring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kan uitdagend zijn om consistentie in design en gebruikerservaring te handhaven over verschillende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, vooral als verschillende teams eraan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39B5C8-6779-A82E-C3C8-999D9BBB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/>
              <a:t>Case studies 🧳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Micro-frontends in de praktijk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9583FE-B306-07EB-250E-972955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Spotify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22FDD-ED25-AE92-69CE-D1A8DA8B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 Frontend; Spotify Web UI">
            <a:extLst>
              <a:ext uri="{FF2B5EF4-FFF2-40B4-BE49-F238E27FC236}">
                <a16:creationId xmlns:a16="http://schemas.microsoft.com/office/drawing/2014/main" id="{51112E7E-F096-6074-954D-C58B3455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1519162" y="1458685"/>
            <a:ext cx="9153675" cy="5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7F0AAEC-9371-5310-B8E0-8D793FDE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iframe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integratie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8F2C8-74F5-92FA-49D3-A23B6AE5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0EF5AF-EBC4-BA2D-DC7F-7BDAD79F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0290"/>
            <a:ext cx="10905066" cy="347742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E56AC4A3-8F9F-C2A6-E0B5-DCD4C0AB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55307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Spotify dev comment:</a:t>
            </a:r>
          </a:p>
        </p:txBody>
      </p:sp>
    </p:spTree>
    <p:extLst>
      <p:ext uri="{BB962C8B-B14F-4D97-AF65-F5344CB8AC3E}">
        <p14:creationId xmlns:p14="http://schemas.microsoft.com/office/powerpoint/2010/main" val="6293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DC8A-9A3C-3323-B78A-F8689381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8A721C-49EF-D6A3-B13F-998DFA71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Zalando</a:t>
            </a:r>
            <a:endParaRPr lang="en-US" sz="88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FE51D-5711-2A19-8CE8-3D777475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0B5E-795C-13F1-E6E4-6BF13C6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F715C9-A5FD-8DB3-5D84-0941D31D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969764"/>
            <a:ext cx="9893122" cy="2918471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EC33DE5-81B4-8384-6CE8-E2F89AA2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server-side composition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43E7A7-35CC-F1A4-E8A7-1F891E4170FC}"/>
              </a:ext>
            </a:extLst>
          </p:cNvPr>
          <p:cNvSpPr txBox="1"/>
          <p:nvPr/>
        </p:nvSpPr>
        <p:spPr>
          <a:xfrm>
            <a:off x="1663430" y="5058383"/>
            <a:ext cx="88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https://github.com/zalando/tailor</a:t>
            </a:r>
            <a:br>
              <a:rPr lang="en-US" dirty="0"/>
            </a:br>
            <a:r>
              <a:rPr lang="en-US" dirty="0">
                <a:hlinkClick r:id="rId4"/>
              </a:rPr>
              <a:t>https://engineering.zalando.com/posts/2021/03/micro-frontends-part1.html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500"/>
              <a:t>Implementatie 👨‍💻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 Code demo (</a:t>
            </a:r>
            <a:r>
              <a:rPr lang="en-US" sz="3600" dirty="0" err="1">
                <a:solidFill>
                  <a:schemeClr val="tx1"/>
                </a:solidFill>
              </a:rPr>
              <a:t>voor</a:t>
            </a:r>
            <a:r>
              <a:rPr lang="en-US" sz="3600" dirty="0">
                <a:solidFill>
                  <a:schemeClr val="tx1"/>
                </a:solidFill>
              </a:rPr>
              <a:t> de nerds)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DC95-9579-821B-BECC-8CEDE1F4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1C92-F0B4-D350-8E5D-8DFD79A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Implementatie</a:t>
            </a:r>
            <a:r>
              <a:rPr lang="en-US" sz="48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methodes</a:t>
            </a:r>
            <a:endParaRPr lang="en-US" sz="48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9A7B726-1F61-EDBD-A5C6-EB01CC5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(Server-side)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Build-time integration (NPM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Webpack Module Federation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543D69-295B-C390-058D-72453310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1F9A-C085-004B-1F41-BB0F1294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80533E-F953-643A-C3C2-8A880985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cap="none" dirty="0">
                <a:latin typeface="Arial" panose="020B0604020202020204" pitchFamily="34" charset="0"/>
                <a:cs typeface="Arial" panose="020B0604020202020204" pitchFamily="34" charset="0"/>
              </a:rPr>
              <a:t>Webpack Module Federation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Maakt het mogelijk om afzonderlijke Javascript-modules dynamisch in te laden en te integreren in een hoofdapplicatie op </a:t>
            </a:r>
            <a:r>
              <a:rPr lang="nl-NL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https://webpack.js.org/concepts/module-federation/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33EDA-9CDE-BEC9-82FB-13A3C973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6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Introductie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Rogier Wijnands, software developer </a:t>
            </a:r>
            <a:r>
              <a:rPr lang="en-US" dirty="0" err="1">
                <a:solidFill>
                  <a:schemeClr val="tx1"/>
                </a:solidFill>
              </a:rPr>
              <a:t>bij</a:t>
            </a:r>
            <a:r>
              <a:rPr lang="en-US" dirty="0">
                <a:solidFill>
                  <a:schemeClr val="tx1"/>
                </a:solidFill>
              </a:rPr>
              <a:t> APG 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Wtf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micro-frontends? 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Thanks Google + ChatGPT 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Luister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huiver</a:t>
            </a:r>
            <a:r>
              <a:rPr lang="en-US" dirty="0">
                <a:solidFill>
                  <a:schemeClr val="tx1"/>
                </a:solidFill>
              </a:rPr>
              <a:t> 👂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F1D-F60B-C32C-FD42-B82FC11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887B173-781F-B666-3EAA-E26A5E208E32}"/>
              </a:ext>
            </a:extLst>
          </p:cNvPr>
          <p:cNvSpPr txBox="1"/>
          <p:nvPr/>
        </p:nvSpPr>
        <p:spPr>
          <a:xfrm>
            <a:off x="1679642" y="5377934"/>
            <a:ext cx="88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Brent Rambo Thumbs Up Kid Flipping Approved GIF | GIFDB.com">
            <a:extLst>
              <a:ext uri="{FF2B5EF4-FFF2-40B4-BE49-F238E27FC236}">
                <a16:creationId xmlns:a16="http://schemas.microsoft.com/office/drawing/2014/main" id="{19DF431C-66AC-914B-9877-D7F46FFF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9228"/>
          <a:stretch/>
        </p:blipFill>
        <p:spPr bwMode="auto">
          <a:xfrm>
            <a:off x="2936409" y="732439"/>
            <a:ext cx="6319181" cy="43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616" y="627016"/>
            <a:ext cx="4399005" cy="5590903"/>
          </a:xfrm>
        </p:spPr>
        <p:txBody>
          <a:bodyPr/>
          <a:lstStyle/>
          <a:p>
            <a:r>
              <a:rPr lang="en-US" dirty="0"/>
              <a:t>Rogier Wijnands</a:t>
            </a:r>
            <a:br>
              <a:rPr lang="en-US" dirty="0"/>
            </a:br>
            <a:br>
              <a:rPr lang="en-US" dirty="0"/>
            </a:br>
            <a:r>
              <a:rPr lang="nl-NL" sz="1800" dirty="0"/>
              <a:t>📧 </a:t>
            </a:r>
            <a:r>
              <a:rPr lang="nl-NL" sz="1800" dirty="0">
                <a:hlinkClick r:id="rId3"/>
              </a:rPr>
              <a:t>rgrwijnands509@gmail.com</a:t>
            </a:r>
            <a:r>
              <a:rPr lang="nl-NL" sz="1800" dirty="0"/>
              <a:t> 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👦🏻 </a:t>
            </a:r>
            <a:r>
              <a:rPr lang="nl-NL" sz="1800" dirty="0">
                <a:hlinkClick r:id="rId4"/>
              </a:rPr>
              <a:t>https://nl.linkedin.com/in/rogier-wijnands-6668a7144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👨🏻‍💻 </a:t>
            </a:r>
            <a:r>
              <a:rPr lang="nl-NL" sz="1800" dirty="0">
                <a:hlinkClick r:id="rId5"/>
              </a:rPr>
              <a:t>https://github.com/RogierWijnands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Wat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MFE’s? 🤔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Waarom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niet</a:t>
            </a:r>
            <a:r>
              <a:rPr lang="en-US" dirty="0">
                <a:solidFill>
                  <a:schemeClr val="tx1"/>
                </a:solidFill>
              </a:rPr>
              <a:t>)? </a:t>
            </a:r>
            <a:r>
              <a:rPr lang="nl-NL" dirty="0">
                <a:solidFill>
                  <a:schemeClr val="tx1"/>
                </a:solidFill>
              </a:rPr>
              <a:t>☯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 🧳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Implementatie</a:t>
            </a:r>
            <a:r>
              <a:rPr lang="en-US" dirty="0">
                <a:solidFill>
                  <a:schemeClr val="tx1"/>
                </a:solidFill>
              </a:rPr>
              <a:t> 👨‍💻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983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Micro-frontends - Devconf 2024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Wat </a:t>
            </a:r>
            <a:r>
              <a:rPr lang="en-US" sz="8800" dirty="0" err="1">
                <a:solidFill>
                  <a:schemeClr val="tx1"/>
                </a:solidFill>
              </a:rPr>
              <a:t>zijn</a:t>
            </a:r>
            <a:r>
              <a:rPr lang="en-US" sz="8800" dirty="0">
                <a:solidFill>
                  <a:schemeClr val="tx1"/>
                </a:solidFill>
              </a:rPr>
              <a:t> MFE’s? 🤔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MFE = micro-frontend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EE178-F747-7540-3C63-E13BEF96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39D09-EDC2-D413-CA73-7809DA7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Hele Kleine frontends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08BDE8-D24B-E752-736D-84EF3847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D9244-9965-4BA7-1DF5-67967C21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FA2707-D3BF-93CE-E76A-B41DCAF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40146"/>
            <a:ext cx="9893122" cy="4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3639A-48FA-1D1E-D6B0-D1691B6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- </a:t>
            </a:r>
            <a:r>
              <a:rPr lang="en-US" sz="2200" b="0" i="0" dirty="0">
                <a:effectLst/>
              </a:rPr>
              <a:t>Frontend </a:t>
            </a:r>
            <a:r>
              <a:rPr lang="en-US" sz="2200" b="0" i="0" dirty="0" err="1">
                <a:effectLst/>
              </a:rPr>
              <a:t>opgedeeld</a:t>
            </a:r>
            <a:r>
              <a:rPr lang="en-US" sz="2200" b="0" i="0" dirty="0">
                <a:effectLst/>
              </a:rPr>
              <a:t> in </a:t>
            </a:r>
            <a:r>
              <a:rPr lang="en-US" sz="2200" b="0" i="0" dirty="0" err="1">
                <a:effectLst/>
              </a:rPr>
              <a:t>kleine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onafhankelijke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herbruikbare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Deze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oftewel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microfrontends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kunnen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afzonderlijk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worden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ontwikkeld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getest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gedeployed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onderhouden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Elke </a:t>
            </a:r>
            <a:r>
              <a:rPr lang="en-US" sz="2200" b="0" i="0" dirty="0" err="1">
                <a:effectLst/>
              </a:rPr>
              <a:t>microfrontend</a:t>
            </a:r>
            <a:r>
              <a:rPr lang="en-US" sz="2200" b="0" i="0" dirty="0">
                <a:effectLst/>
              </a:rPr>
              <a:t> is </a:t>
            </a:r>
            <a:r>
              <a:rPr lang="en-US" sz="2200" b="0" i="0" dirty="0" err="1">
                <a:effectLst/>
              </a:rPr>
              <a:t>verantwoordelijk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voor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specifiek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deel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gebruikersinterface</a:t>
            </a:r>
            <a:r>
              <a:rPr lang="en-US" sz="2200" b="0" i="0" dirty="0">
                <a:effectLst/>
              </a:rPr>
              <a:t> of </a:t>
            </a:r>
            <a:r>
              <a:rPr lang="en-US" sz="2200" b="0" i="0" dirty="0" err="1">
                <a:effectLst/>
              </a:rPr>
              <a:t>functionaliteit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applicatie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4B8705-43D2-81D7-892A-CF752BAF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nl-NL" sz="8800" dirty="0"/>
              <a:t>Waarom (niet)?☯</a:t>
            </a:r>
            <a:endParaRPr lang="en-US" sz="88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 waarde van micro-frontends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737A-EEF5-A0AE-8062-218D1C12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55DB92-E25F-869B-873E-CDD78B79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?</a:t>
            </a:r>
            <a:br>
              <a:rPr lang="en-US" sz="2800" dirty="0"/>
            </a:br>
            <a:br>
              <a:rPr lang="en-US" sz="700" dirty="0"/>
            </a:br>
            <a:br>
              <a:rPr lang="en-US" sz="700" dirty="0"/>
            </a:b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Modulariteit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laten teams toe om onafhankelijk aan specifieke delen van de applicatie te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Technologische diversiteit: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verschillende delen van de applicatie kunnen verschillende technologieën gebruiken.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Schaalbaarheid: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teams kunnen afzonderlijke delen van de applicatie onafhankelijk schalen.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Herbruikbaarheid: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componenten kunnen gemakkelijk worden gedeeld tussen verschillende delen van de applicatie.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Onafhankelijke implementatie en </a:t>
            </a: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kunnen afzonderlijk worden geïmplementeerd 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gedeployed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A335A0-76AD-F300-A12F-DEA6AD5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4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492</Words>
  <Application>Microsoft Office PowerPoint</Application>
  <PresentationFormat>Breedbeeld</PresentationFormat>
  <Paragraphs>62</Paragraphs>
  <Slides>21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Micro-frontends: klein in formaat, groot in impact</vt:lpstr>
      <vt:lpstr>Introductie</vt:lpstr>
      <vt:lpstr>AGENDA</vt:lpstr>
      <vt:lpstr>Wat zijn MFE’s? 🤔</vt:lpstr>
      <vt:lpstr>Hele Kleine frontends</vt:lpstr>
      <vt:lpstr>PowerPoint-presentatie</vt:lpstr>
      <vt:lpstr>- Frontend opgedeeld in kleine, onafhankelijke en herbruikbare componenten.   - Deze componenten, oftewel microfrontends, kunnen afzonderlijk worden ontwikkeld, getest, gedeployed en onderhouden.   - Elke microfrontend is verantwoordelijk voor een specifiek deel van de gebruikersinterface of functionaliteit van de applicatie.</vt:lpstr>
      <vt:lpstr>Waarom (niet)?☯</vt:lpstr>
      <vt:lpstr>Waarom?   Modulariteit: microfrontends laten teams toe om onafhankelijk aan specifieke delen van de applicatie te werken.  Technologische diversiteit: verschillende delen van de applicatie kunnen verschillende technologieën gebruiken.  Schaalbaarheid: teams kunnen afzonderlijke delen van de applicatie onafhankelijk schalen.  Herbruikbaarheid: componenten kunnen gemakkelijk worden gedeeld tussen verschillende delen van de applicatie.  Onafhankelijke implementatie en deployment: microfrontends kunnen afzonderlijk worden geïmplementeerd en gedeployed. </vt:lpstr>
      <vt:lpstr>Waarom niet?   Complexiteit: het beheren van meerdere front-end modules kan complex zijn, wat extra overhead met zich meebrengt bij ontwikkeling, testen en implementatie.  Communicatie-overhead: coördinatie tussen microfrontends vereist meer inspanning, wat kan leiden tot problemen bij het synchroniseren van state en gegevensuitwisseling.  Prestatie-impact: de architectuur kan leiden tot vertragingen in laadtijden en responsiviteit, vooral bij veel kleine modules met afhankelijkheden van netwerkverzoeken.  Inconsistente gebruikerservaring: het kan uitdagend zijn om consistentie in design en gebruikerservaring te handhaven over verschillende microfrontends, vooral als verschillende teams eraan werken.  </vt:lpstr>
      <vt:lpstr>Case studies 🧳</vt:lpstr>
      <vt:lpstr>Spotify</vt:lpstr>
      <vt:lpstr>iframe integratie</vt:lpstr>
      <vt:lpstr>Spotify dev comment:</vt:lpstr>
      <vt:lpstr>Zalando</vt:lpstr>
      <vt:lpstr>server-side composition</vt:lpstr>
      <vt:lpstr>Implementatie 👨‍💻</vt:lpstr>
      <vt:lpstr>Implementatie methodes</vt:lpstr>
      <vt:lpstr>Webpack Module Federation   Maakt het mogelijk om afzonderlijke Javascript-modules dynamisch in te laden en te integreren in een hoofdapplicatie op runtime.  https://webpack.js.org/concepts/module-federation/ </vt:lpstr>
      <vt:lpstr>PowerPoint-presentatie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2024-03-25T21:53:29Z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